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6" r:id="rId3"/>
    <p:sldId id="277" r:id="rId4"/>
    <p:sldId id="278" r:id="rId5"/>
    <p:sldId id="257" r:id="rId6"/>
    <p:sldId id="275" r:id="rId7"/>
    <p:sldId id="27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FFCC"/>
    <a:srgbClr val="4C5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>
      <p:cViewPr varScale="1">
        <p:scale>
          <a:sx n="107" d="100"/>
          <a:sy n="107" d="100"/>
        </p:scale>
        <p:origin x="5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253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853" y="2780928"/>
            <a:ext cx="8784975" cy="936104"/>
          </a:xfrm>
          <a:noFill/>
        </p:spPr>
        <p:txBody>
          <a:bodyPr>
            <a:noAutofit/>
          </a:bodyPr>
          <a:lstStyle/>
          <a:p>
            <a:pPr algn="l"/>
            <a:r>
              <a:rPr lang="ru-RU" sz="3000" dirty="0">
                <a:solidFill>
                  <a:srgbClr val="C00000"/>
                </a:solidFill>
                <a:latin typeface="Garamond" panose="02020404030301010803" pitchFamily="18" charset="0"/>
              </a:rPr>
              <a:t>                          </a:t>
            </a:r>
            <a:r>
              <a:rPr lang="ru-RU" sz="2800" dirty="0">
                <a:solidFill>
                  <a:srgbClr val="C00000"/>
                </a:solidFill>
                <a:latin typeface="Garamond" panose="02020404030301010803" pitchFamily="18" charset="0"/>
              </a:rPr>
              <a:t>Команда: </a:t>
            </a:r>
            <a:r>
              <a:rPr lang="ru-RU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«Создатели»</a:t>
            </a:r>
            <a:br>
              <a:rPr lang="ru-RU" sz="3200" b="1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Garamond" panose="02020404030301010803" pitchFamily="18" charset="0"/>
              </a:rPr>
              <a:t>Руководитель: </a:t>
            </a:r>
            <a:r>
              <a:rPr lang="ru-RU" sz="3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Муминова</a:t>
            </a:r>
            <a:r>
              <a:rPr lang="ru-RU" sz="3000" b="1" dirty="0">
                <a:solidFill>
                  <a:srgbClr val="C00000"/>
                </a:solidFill>
                <a:latin typeface="Garamond" panose="02020404030301010803" pitchFamily="18" charset="0"/>
              </a:rPr>
              <a:t> Анастасия  Альбертовна,            </a:t>
            </a:r>
            <a:br>
              <a:rPr lang="ru-RU" sz="32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Garamond" panose="02020404030301010803" pitchFamily="18" charset="0"/>
              </a:rPr>
              <a:t>                     </a:t>
            </a:r>
            <a:r>
              <a:rPr lang="ru-RU" sz="2800" dirty="0">
                <a:solidFill>
                  <a:srgbClr val="C00000"/>
                </a:solidFill>
                <a:latin typeface="Garamond" panose="02020404030301010803" pitchFamily="18" charset="0"/>
              </a:rPr>
              <a:t>учитель истории и обществознания </a:t>
            </a:r>
            <a:br>
              <a:rPr lang="ru-RU" sz="28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Garamond" panose="02020404030301010803" pitchFamily="18" charset="0"/>
              </a:rPr>
              <a:t>        </a:t>
            </a:r>
            <a:br>
              <a:rPr lang="ru-RU" sz="20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                                 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81541" y="42542"/>
            <a:ext cx="8229600" cy="1584175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Калининградская область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г. Светлый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муниципальное бюджетное общеобразовательное учреждение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средняя общеобразовательная школа №1 (МБОУ СОШ №1)</a:t>
            </a:r>
          </a:p>
          <a:p>
            <a:pPr marL="0" indent="0">
              <a:buNone/>
            </a:pPr>
            <a:r>
              <a:rPr lang="ru-RU" sz="2000" dirty="0"/>
              <a:t>      	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197" y="3630901"/>
            <a:ext cx="84969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Garamond" panose="02020404030301010803" pitchFamily="18" charset="0"/>
              </a:rPr>
              <a:t>Номинация: </a:t>
            </a:r>
          </a:p>
          <a:p>
            <a:r>
              <a:rPr lang="ru-RU" sz="4800" b="1" dirty="0">
                <a:solidFill>
                  <a:srgbClr val="C00000"/>
                </a:solidFill>
                <a:latin typeface="Garamond" panose="02020404030301010803" pitchFamily="18" charset="0"/>
              </a:rPr>
              <a:t>«Создание  школьного музея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10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17165" y="349209"/>
            <a:ext cx="3709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Garamond" panose="02020404030301010803" pitchFamily="18" charset="0"/>
              </a:rPr>
              <a:t>Команда </a:t>
            </a:r>
            <a:r>
              <a:rPr lang="ru-RU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«Создатели»: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50139"/>
            <a:ext cx="849694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Горбачев </a:t>
            </a:r>
            <a:r>
              <a:rPr lang="ru-RU" sz="28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Энерст</a:t>
            </a:r>
            <a:r>
              <a:rPr lang="ru-RU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, </a:t>
            </a:r>
            <a:r>
              <a:rPr lang="ru-RU" sz="2800" dirty="0">
                <a:solidFill>
                  <a:srgbClr val="C00000"/>
                </a:solidFill>
                <a:latin typeface="Garamond" panose="02020404030301010803" pitchFamily="18" charset="0"/>
              </a:rPr>
              <a:t>ученик 8 «Е» </a:t>
            </a:r>
            <a:r>
              <a:rPr lang="ru-RU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кл</a:t>
            </a:r>
            <a:r>
              <a:rPr lang="ru-RU" sz="2800" dirty="0">
                <a:solidFill>
                  <a:srgbClr val="C00000"/>
                </a:solidFill>
                <a:latin typeface="Garamond" panose="02020404030301010803" pitchFamily="18" charset="0"/>
              </a:rPr>
              <a:t>. </a:t>
            </a:r>
          </a:p>
          <a:p>
            <a:r>
              <a:rPr lang="ru-RU" sz="28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Патракова</a:t>
            </a:r>
            <a:r>
              <a:rPr lang="ru-RU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 Валерия, </a:t>
            </a:r>
            <a:r>
              <a:rPr lang="ru-RU" sz="2800" dirty="0">
                <a:solidFill>
                  <a:srgbClr val="C00000"/>
                </a:solidFill>
                <a:latin typeface="Garamond" panose="02020404030301010803" pitchFamily="18" charset="0"/>
              </a:rPr>
              <a:t>ученица 7 «Б» </a:t>
            </a:r>
            <a:r>
              <a:rPr lang="ru-RU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кл</a:t>
            </a:r>
            <a:r>
              <a:rPr lang="ru-RU" sz="2800" dirty="0">
                <a:solidFill>
                  <a:srgbClr val="C00000"/>
                </a:solidFill>
                <a:latin typeface="Garamond" panose="02020404030301010803" pitchFamily="18" charset="0"/>
              </a:rPr>
              <a:t>.</a:t>
            </a:r>
          </a:p>
          <a:p>
            <a:r>
              <a:rPr lang="ru-RU" sz="28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Зема</a:t>
            </a:r>
            <a:r>
              <a:rPr lang="ru-RU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 Ярослав, </a:t>
            </a:r>
            <a:r>
              <a:rPr lang="ru-RU" sz="2800" dirty="0">
                <a:solidFill>
                  <a:srgbClr val="C00000"/>
                </a:solidFill>
                <a:latin typeface="Garamond" panose="02020404030301010803" pitchFamily="18" charset="0"/>
              </a:rPr>
              <a:t>ученик 7 «Б» </a:t>
            </a:r>
            <a:r>
              <a:rPr lang="ru-RU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кл</a:t>
            </a:r>
            <a:r>
              <a:rPr lang="ru-RU" sz="2800" dirty="0">
                <a:solidFill>
                  <a:srgbClr val="C00000"/>
                </a:solidFill>
                <a:latin typeface="Garamond" panose="02020404030301010803" pitchFamily="18" charset="0"/>
              </a:rPr>
              <a:t>.</a:t>
            </a:r>
          </a:p>
          <a:p>
            <a:r>
              <a:rPr lang="ru-RU" sz="28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Евлошевич</a:t>
            </a:r>
            <a:r>
              <a:rPr lang="ru-RU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 Анастасия</a:t>
            </a:r>
            <a:r>
              <a:rPr lang="ru-RU" sz="2800" dirty="0">
                <a:solidFill>
                  <a:srgbClr val="C00000"/>
                </a:solidFill>
                <a:latin typeface="Garamond" panose="02020404030301010803" pitchFamily="18" charset="0"/>
              </a:rPr>
              <a:t>, ученица 7 «Б» </a:t>
            </a:r>
            <a:r>
              <a:rPr lang="ru-RU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кл</a:t>
            </a:r>
            <a:r>
              <a:rPr lang="ru-RU" sz="2800" dirty="0">
                <a:solidFill>
                  <a:srgbClr val="C00000"/>
                </a:solidFill>
                <a:latin typeface="Garamond" panose="02020404030301010803" pitchFamily="18" charset="0"/>
              </a:rPr>
              <a:t>.</a:t>
            </a:r>
          </a:p>
          <a:p>
            <a:r>
              <a:rPr lang="ru-RU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Николаева Алеся, </a:t>
            </a:r>
            <a:r>
              <a:rPr lang="ru-RU" sz="2800" dirty="0">
                <a:solidFill>
                  <a:srgbClr val="C00000"/>
                </a:solidFill>
                <a:latin typeface="Garamond" panose="02020404030301010803" pitchFamily="18" charset="0"/>
              </a:rPr>
              <a:t>ученица 7 «Б» </a:t>
            </a:r>
            <a:r>
              <a:rPr lang="ru-RU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кл</a:t>
            </a:r>
            <a:r>
              <a:rPr lang="ru-RU" sz="2800" dirty="0">
                <a:solidFill>
                  <a:srgbClr val="C00000"/>
                </a:solidFill>
                <a:latin typeface="Garamond" panose="02020404030301010803" pitchFamily="18" charset="0"/>
              </a:rPr>
              <a:t>.</a:t>
            </a:r>
          </a:p>
          <a:p>
            <a:r>
              <a:rPr lang="ru-RU" sz="28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Зазуля</a:t>
            </a:r>
            <a:r>
              <a:rPr lang="ru-RU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 Олег, </a:t>
            </a:r>
            <a:r>
              <a:rPr lang="ru-RU" sz="2800" dirty="0">
                <a:solidFill>
                  <a:srgbClr val="C00000"/>
                </a:solidFill>
                <a:latin typeface="Garamond" panose="02020404030301010803" pitchFamily="18" charset="0"/>
              </a:rPr>
              <a:t>ученик 7 «Б» </a:t>
            </a:r>
            <a:r>
              <a:rPr lang="ru-RU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кл</a:t>
            </a:r>
            <a:r>
              <a:rPr lang="ru-RU" sz="2800" dirty="0">
                <a:solidFill>
                  <a:srgbClr val="C00000"/>
                </a:solidFill>
                <a:latin typeface="Garamond" panose="02020404030301010803" pitchFamily="18" charset="0"/>
              </a:rPr>
              <a:t>.</a:t>
            </a:r>
          </a:p>
          <a:p>
            <a:endParaRPr lang="ru-RU" sz="28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ru-RU" sz="2800" dirty="0">
                <a:solidFill>
                  <a:srgbClr val="C00000"/>
                </a:solidFill>
                <a:latin typeface="Garamond" panose="02020404030301010803" pitchFamily="18" charset="0"/>
              </a:rPr>
              <a:t>Наш девиз: </a:t>
            </a:r>
            <a:r>
              <a:rPr lang="ru-RU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«Узнай и расскажи!»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44" y="1017066"/>
            <a:ext cx="3948281" cy="2116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581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48"/>
            <a:ext cx="9144000" cy="68610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692696"/>
            <a:ext cx="825727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                                                             </a:t>
            </a:r>
            <a:r>
              <a:rPr lang="ru-RU" sz="2400" dirty="0">
                <a:solidFill>
                  <a:srgbClr val="C00000"/>
                </a:solidFill>
                <a:latin typeface="Garamond" panose="02020404030301010803" pitchFamily="18" charset="0"/>
              </a:rPr>
              <a:t>Школа была открыта 1 октября                      </a:t>
            </a:r>
          </a:p>
          <a:p>
            <a:r>
              <a:rPr lang="ru-RU" sz="2400" dirty="0">
                <a:solidFill>
                  <a:srgbClr val="C00000"/>
                </a:solidFill>
                <a:latin typeface="Garamond" panose="02020404030301010803" pitchFamily="18" charset="0"/>
              </a:rPr>
              <a:t>                                               1946 года. </a:t>
            </a:r>
          </a:p>
          <a:p>
            <a:r>
              <a:rPr lang="ru-RU" sz="2000" dirty="0">
                <a:solidFill>
                  <a:srgbClr val="C00000"/>
                </a:solidFill>
                <a:latin typeface="Garamond" panose="02020404030301010803" pitchFamily="18" charset="0"/>
              </a:rPr>
              <a:t>                                                         Располагается по адресам: г. Светлый, </a:t>
            </a:r>
          </a:p>
          <a:p>
            <a:r>
              <a:rPr lang="ru-RU" sz="2000" dirty="0">
                <a:solidFill>
                  <a:srgbClr val="C00000"/>
                </a:solidFill>
                <a:latin typeface="Garamond" panose="02020404030301010803" pitchFamily="18" charset="0"/>
              </a:rPr>
              <a:t>                                                         ул. Молодежная, д. 6 (корпус № 1), </a:t>
            </a:r>
          </a:p>
          <a:p>
            <a:r>
              <a:rPr lang="ru-RU" sz="2000" dirty="0">
                <a:solidFill>
                  <a:srgbClr val="C00000"/>
                </a:solidFill>
                <a:latin typeface="Garamond" panose="02020404030301010803" pitchFamily="18" charset="0"/>
              </a:rPr>
              <a:t>                                                         ул. Пионерская, 26 (корпус № 2)</a:t>
            </a:r>
          </a:p>
          <a:p>
            <a:r>
              <a:rPr lang="ru-RU" sz="2400" dirty="0">
                <a:solidFill>
                  <a:srgbClr val="C00000"/>
                </a:solidFill>
                <a:latin typeface="Garamond" panose="02020404030301010803" pitchFamily="18" charset="0"/>
              </a:rPr>
              <a:t>                                               В школе обучается свыше 1320                     </a:t>
            </a:r>
          </a:p>
          <a:p>
            <a:r>
              <a:rPr lang="ru-RU" sz="2400" dirty="0">
                <a:solidFill>
                  <a:srgbClr val="C00000"/>
                </a:solidFill>
                <a:latin typeface="Garamond" panose="02020404030301010803" pitchFamily="18" charset="0"/>
              </a:rPr>
              <a:t>                                               учеников, работает  70 педагогов. </a:t>
            </a:r>
          </a:p>
          <a:p>
            <a:r>
              <a:rPr lang="ru-RU" sz="2400" dirty="0">
                <a:solidFill>
                  <a:srgbClr val="C00000"/>
                </a:solidFill>
                <a:latin typeface="Garamond" panose="02020404030301010803" pitchFamily="18" charset="0"/>
              </a:rPr>
              <a:t>Созданы необходимые условия для обучения и воспитания:  обустроены и оснащены современным учебным оборудованием учебные кабинеты, обеспечены компьютерной техникой и доступом в интернет. </a:t>
            </a:r>
          </a:p>
          <a:p>
            <a:r>
              <a:rPr lang="ru-RU" sz="2400" dirty="0">
                <a:solidFill>
                  <a:srgbClr val="C00000"/>
                </a:solidFill>
                <a:latin typeface="Garamond" panose="02020404030301010803" pitchFamily="18" charset="0"/>
              </a:rPr>
              <a:t>Необходимые меры доступности и безопасности обеспечены в соответствии с нормативными требованиями, работает центр образования цифрового и гуманитарного профиля</a:t>
            </a:r>
          </a:p>
          <a:p>
            <a:r>
              <a:rPr lang="ru-RU" sz="2400" dirty="0">
                <a:solidFill>
                  <a:srgbClr val="C00000"/>
                </a:solidFill>
                <a:latin typeface="Garamond" panose="02020404030301010803" pitchFamily="18" charset="0"/>
              </a:rPr>
              <a:t> «Точка роста» 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836712"/>
            <a:ext cx="2875748" cy="2209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2909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9" y="0"/>
            <a:ext cx="9144000" cy="68610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620688"/>
            <a:ext cx="7992888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                   Цели и задачи создания школьного музея: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latin typeface="Garamond" panose="02020404030301010803" pitchFamily="18" charset="0"/>
              </a:rPr>
              <a:t>использование возможностей музейной педагогики </a:t>
            </a:r>
          </a:p>
          <a:p>
            <a:r>
              <a:rPr lang="ru-RU" sz="2400" dirty="0">
                <a:solidFill>
                  <a:srgbClr val="C00000"/>
                </a:solidFill>
                <a:latin typeface="Garamond" panose="02020404030301010803" pitchFamily="18" charset="0"/>
              </a:rPr>
              <a:t>и музейной образовательной среды в патриотическом </a:t>
            </a:r>
          </a:p>
          <a:p>
            <a:r>
              <a:rPr lang="ru-RU" sz="2400" dirty="0">
                <a:solidFill>
                  <a:srgbClr val="C00000"/>
                </a:solidFill>
                <a:latin typeface="Garamond" panose="02020404030301010803" pitchFamily="18" charset="0"/>
              </a:rPr>
              <a:t>и гражданском воспитании подрастающего поколения</a:t>
            </a:r>
          </a:p>
          <a:p>
            <a:r>
              <a:rPr lang="ru-RU" sz="24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latin typeface="Garamond" panose="02020404030301010803" pitchFamily="18" charset="0"/>
              </a:rPr>
              <a:t>включение учащихся в социокультурное творчество, </a:t>
            </a:r>
          </a:p>
          <a:p>
            <a:r>
              <a:rPr lang="ru-RU" sz="2400" dirty="0">
                <a:solidFill>
                  <a:srgbClr val="C00000"/>
                </a:solidFill>
                <a:latin typeface="Garamond" panose="02020404030301010803" pitchFamily="18" charset="0"/>
              </a:rPr>
              <a:t>поисково-исследовательскую деятельность по изучению истории малой Родины</a:t>
            </a:r>
          </a:p>
          <a:p>
            <a:endParaRPr lang="ru-RU" sz="24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latin typeface="Garamond" panose="02020404030301010803" pitchFamily="18" charset="0"/>
              </a:rPr>
              <a:t>активизация взаимодействия с общественными</a:t>
            </a:r>
          </a:p>
          <a:p>
            <a:r>
              <a:rPr lang="ru-RU" sz="2400" dirty="0">
                <a:solidFill>
                  <a:srgbClr val="C00000"/>
                </a:solidFill>
                <a:latin typeface="Garamond" panose="02020404030301010803" pitchFamily="18" charset="0"/>
              </a:rPr>
              <a:t>организациями и  родительским сообществом, ориентированного на передачу исторического и </a:t>
            </a:r>
          </a:p>
          <a:p>
            <a:r>
              <a:rPr lang="ru-RU" sz="2400" dirty="0">
                <a:solidFill>
                  <a:srgbClr val="C00000"/>
                </a:solidFill>
                <a:latin typeface="Garamond" panose="02020404030301010803" pitchFamily="18" charset="0"/>
              </a:rPr>
              <a:t>культурного опыта в условиях музейной среды  </a:t>
            </a:r>
          </a:p>
          <a:p>
            <a:endParaRPr lang="ru-RU" sz="24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endParaRPr lang="ru-RU" sz="24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773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214313" y="1785938"/>
            <a:ext cx="8643937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1461" y="901701"/>
            <a:ext cx="51029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Garamond" panose="02020404030301010803" pitchFamily="18" charset="0"/>
              </a:rPr>
              <a:t>Музей будет создан во втором корпусе школы. Он будет организован в помещении, где ранее размещался  учебный класс.</a:t>
            </a:r>
          </a:p>
          <a:p>
            <a:r>
              <a:rPr lang="ru-RU" sz="2400" dirty="0">
                <a:solidFill>
                  <a:srgbClr val="C00000"/>
                </a:solidFill>
                <a:latin typeface="Garamond" panose="02020404030301010803" pitchFamily="18" charset="0"/>
              </a:rPr>
              <a:t>На территории корпуса установлен памятный знак З.А. Космодемьянской. </a:t>
            </a:r>
          </a:p>
          <a:p>
            <a:r>
              <a:rPr lang="ru-RU" sz="2400" dirty="0">
                <a:solidFill>
                  <a:srgbClr val="C00000"/>
                </a:solidFill>
                <a:latin typeface="Garamond" panose="02020404030301010803" pitchFamily="18" charset="0"/>
              </a:rPr>
              <a:t>В музейной экспозиции будут содержаться материалы о ее жизни и подвиге, Героях Советского Союза, чьи имена носят улицы города, участниках десанта а районе </a:t>
            </a:r>
            <a:r>
              <a:rPr lang="ru-RU" sz="2400" dirty="0" err="1">
                <a:solidFill>
                  <a:srgbClr val="C00000"/>
                </a:solidFill>
                <a:latin typeface="Garamond" panose="02020404030301010803" pitchFamily="18" charset="0"/>
              </a:rPr>
              <a:t>Пайзе-Циммербуде</a:t>
            </a:r>
            <a:r>
              <a:rPr lang="ru-RU" sz="2400" dirty="0">
                <a:solidFill>
                  <a:srgbClr val="C00000"/>
                </a:solidFill>
                <a:latin typeface="Garamond" panose="02020404030301010803" pitchFamily="18" charset="0"/>
              </a:rPr>
              <a:t>. Также будет представлена история школы, материалы о выпускниках школы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025" y="4564008"/>
            <a:ext cx="3243026" cy="14097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097" y="705818"/>
            <a:ext cx="3211293" cy="16005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025" y="2613164"/>
            <a:ext cx="3211293" cy="15823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692696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Социальные функции  школьного музея: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2776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функция документирования </a:t>
            </a:r>
            <a:r>
              <a:rPr lang="ru-RU" sz="2400" dirty="0">
                <a:solidFill>
                  <a:srgbClr val="C00000"/>
                </a:solidFill>
                <a:latin typeface="Garamond" panose="02020404030301010803" pitchFamily="18" charset="0"/>
              </a:rPr>
              <a:t>:комплектование фондов, непосредственно фондовая работа, создание экспозиций</a:t>
            </a:r>
          </a:p>
          <a:p>
            <a:endParaRPr lang="ru-RU" sz="24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функция хранения: </a:t>
            </a:r>
            <a:r>
              <a:rPr lang="ru-RU" sz="2400" dirty="0">
                <a:solidFill>
                  <a:srgbClr val="C00000"/>
                </a:solidFill>
                <a:latin typeface="Garamond" panose="02020404030301010803" pitchFamily="18" charset="0"/>
              </a:rPr>
              <a:t>реализуется в процессе учета, хранения описания, реставрации собранных документов и предметов</a:t>
            </a:r>
          </a:p>
          <a:p>
            <a:endParaRPr lang="ru-RU" sz="24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исследовательская функция: </a:t>
            </a:r>
            <a:r>
              <a:rPr lang="ru-RU" sz="2400" dirty="0">
                <a:solidFill>
                  <a:srgbClr val="C00000"/>
                </a:solidFill>
                <a:latin typeface="Garamond" panose="02020404030301010803" pitchFamily="18" charset="0"/>
              </a:rPr>
              <a:t>осуществляется на основе поиска и изучения исторических подлинников</a:t>
            </a:r>
          </a:p>
          <a:p>
            <a:endParaRPr lang="ru-RU" sz="24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просветительская функция</a:t>
            </a:r>
            <a:r>
              <a:rPr lang="ru-RU" sz="2400" dirty="0">
                <a:solidFill>
                  <a:srgbClr val="C00000"/>
                </a:solidFill>
                <a:latin typeface="Garamond" panose="02020404030301010803" pitchFamily="18" charset="0"/>
              </a:rPr>
              <a:t>: экскурсии, музейные уроки, создание электронной версии музея </a:t>
            </a:r>
          </a:p>
        </p:txBody>
      </p:sp>
    </p:spTree>
    <p:extLst>
      <p:ext uri="{BB962C8B-B14F-4D97-AF65-F5344CB8AC3E}">
        <p14:creationId xmlns:p14="http://schemas.microsoft.com/office/powerpoint/2010/main" val="289986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052736"/>
            <a:ext cx="8363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Музей школы создается по инициативе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учащихся, выпускников, родителей и педагогов.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Мы чтим прошлое и открываем будущее!</a:t>
            </a:r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233"/>
          <a:stretch/>
        </p:blipFill>
        <p:spPr>
          <a:xfrm>
            <a:off x="1871700" y="2204864"/>
            <a:ext cx="5832648" cy="347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03870" y="587727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Garamond" panose="02020404030301010803" pitchFamily="18" charset="0"/>
              </a:rPr>
              <a:t>#</a:t>
            </a:r>
            <a:r>
              <a:rPr lang="ru-RU" sz="2400" dirty="0" err="1">
                <a:solidFill>
                  <a:srgbClr val="C00000"/>
                </a:solidFill>
                <a:latin typeface="Garamond" panose="02020404030301010803" pitchFamily="18" charset="0"/>
              </a:rPr>
              <a:t>Времяпервых</a:t>
            </a:r>
            <a:r>
              <a:rPr lang="ru-RU" sz="24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Garamond" panose="02020404030301010803" pitchFamily="18" charset="0"/>
              </a:rPr>
              <a:t>https://vk.com/svschool1</a:t>
            </a:r>
            <a:endParaRPr lang="ru-RU" sz="24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31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448</Words>
  <Application>Microsoft Macintosh PowerPoint</Application>
  <PresentationFormat>Экран (4:3)</PresentationFormat>
  <Paragraphs>62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Wingdings 2</vt:lpstr>
      <vt:lpstr>Тема Office</vt:lpstr>
      <vt:lpstr>                          Команда: «Создатели» Руководитель: Муминова Анастасия  Альбертовна,                                  учитель истории и обществознания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Мирали</dc:creator>
  <cp:lastModifiedBy>Microsoft Office User</cp:lastModifiedBy>
  <cp:revision>35</cp:revision>
  <dcterms:created xsi:type="dcterms:W3CDTF">2022-12-11T19:15:58Z</dcterms:created>
  <dcterms:modified xsi:type="dcterms:W3CDTF">2025-02-06T14:20:17Z</dcterms:modified>
</cp:coreProperties>
</file>